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6" r:id="rId9"/>
    <p:sldId id="267" r:id="rId10"/>
  </p:sldIdLst>
  <p:sldSz cx="12192000" cy="6858000"/>
  <p:notesSz cx="6858000" cy="9144000"/>
  <p:embeddedFontLst>
    <p:embeddedFont>
      <p:font typeface="Adobe Fan Heiti Std B" panose="020B0700000000000000" charset="-128"/>
      <p:bold r:id="rId12"/>
    </p:embeddedFont>
    <p:embeddedFont>
      <p:font typeface="Adobe Gothic Std B" panose="020B0800000000000000" charset="-128"/>
      <p:bold r:id="rId13"/>
    </p:embeddedFont>
    <p:embeddedFont>
      <p:font typeface="Adobe Hebrew" panose="02040503050201020203" charset="-79"/>
      <p:regular r:id="rId14"/>
      <p:bold r:id="rId15"/>
      <p:italic r:id="rId16"/>
      <p:boldItalic r:id="rId17"/>
    </p:embeddedFont>
    <p:embeddedFont>
      <p:font typeface="Old Standard TT" panose="020B0604020202020204" charset="0"/>
      <p:regular r:id="rId18"/>
      <p:bold r:id="rId19"/>
      <p:italic r:id="rId20"/>
    </p:embeddedFont>
    <p:embeddedFont>
      <p:font typeface="Questrial" pitchFamily="2" charset="0"/>
      <p:regular r:id="rId21"/>
    </p:embeddedFont>
    <p:embeddedFont>
      <p:font typeface="Trebuchet MS" panose="020B0603020202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40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esh Jat" userId="ce2f2e56f1a4b631" providerId="LiveId" clId="{91868C7F-276B-4ADA-A9A8-20D44ADC3E92}"/>
    <pc:docChg chg="modSld">
      <pc:chgData name="Mahesh Jat" userId="ce2f2e56f1a4b631" providerId="LiveId" clId="{91868C7F-276B-4ADA-A9A8-20D44ADC3E92}" dt="2025-12-13T18:19:53.290" v="34" actId="20577"/>
      <pc:docMkLst>
        <pc:docMk/>
      </pc:docMkLst>
      <pc:sldChg chg="modSp mod">
        <pc:chgData name="Mahesh Jat" userId="ce2f2e56f1a4b631" providerId="LiveId" clId="{91868C7F-276B-4ADA-A9A8-20D44ADC3E92}" dt="2025-12-13T18:19:53.290" v="34" actId="20577"/>
        <pc:sldMkLst>
          <pc:docMk/>
          <pc:sldMk cId="0" sldId="256"/>
        </pc:sldMkLst>
        <pc:spChg chg="mod">
          <ac:chgData name="Mahesh Jat" userId="ce2f2e56f1a4b631" providerId="LiveId" clId="{91868C7F-276B-4ADA-A9A8-20D44ADC3E92}" dt="2025-12-13T18:19:53.290" v="34" actId="20577"/>
          <ac:spMkLst>
            <pc:docMk/>
            <pc:sldMk cId="0" sldId="256"/>
            <ac:spMk id="2" creationId="{914E2574-39ED-A1CA-77EE-B06A893E495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Shape 23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24" name="Shape 24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Shape 25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" name="Shape 26"/>
            <p:cNvSpPr/>
            <p:nvPr/>
          </p:nvSpPr>
          <p:spPr>
            <a:xfrm>
              <a:off x="9181475" y="-8466"/>
              <a:ext cx="300734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Shape 27"/>
            <p:cNvSpPr/>
            <p:nvPr/>
          </p:nvSpPr>
          <p:spPr>
            <a:xfrm>
              <a:off x="9603442" y="-8466"/>
              <a:ext cx="258855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Shape 28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9334500" y="-8466"/>
              <a:ext cx="2854326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0" name="Shape 30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10938999" y="-8466"/>
              <a:ext cx="1249825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Shape 32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r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5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1366138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n-U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n-U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me Car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Name Card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8" name="Shape 118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n-U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n-U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ue or Fals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2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 rot="5400000">
            <a:off x="5994318" y="2582952"/>
            <a:ext cx="5251450" cy="13047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49" cy="706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800" cy="388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8" cy="18265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0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4184035" cy="38807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2"/>
          </p:nvPr>
        </p:nvSpPr>
        <p:spPr>
          <a:xfrm>
            <a:off x="5089969" y="2160589"/>
            <a:ext cx="4184033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2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0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675745" y="2737244"/>
            <a:ext cx="4185622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3"/>
          </p:nvPr>
        </p:nvSpPr>
        <p:spPr>
          <a:xfrm>
            <a:off x="5088382" y="2160983"/>
            <a:ext cx="4185617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0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body" idx="4"/>
          </p:nvPr>
        </p:nvSpPr>
        <p:spPr>
          <a:xfrm>
            <a:off x="5088383" y="2737244"/>
            <a:ext cx="4185616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77333" y="1498604"/>
            <a:ext cx="3854527" cy="1278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2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4760460" y="514924"/>
            <a:ext cx="4513540" cy="55264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2"/>
          </p:nvPr>
        </p:nvSpPr>
        <p:spPr>
          <a:xfrm>
            <a:off x="677333" y="2777068"/>
            <a:ext cx="3854527" cy="2584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063" marR="0" lvl="1" indent="-1256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126" marR="0" lvl="2" indent="-1242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189" marR="0" lvl="3" indent="-1228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251" marR="0" lvl="4" indent="-1215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5314" marR="0" lvl="5" indent="-1201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2377" marR="0" lvl="6" indent="-1187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199440" marR="0" lvl="7" indent="-117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6503" marR="0" lvl="8" indent="-1160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7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2"/>
          </p:nvPr>
        </p:nvSpPr>
        <p:spPr>
          <a:xfrm>
            <a:off x="677333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77333" y="5367337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7" name="Shape 7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Shape 8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" name="Shape 9"/>
            <p:cNvSpPr/>
            <p:nvPr/>
          </p:nvSpPr>
          <p:spPr>
            <a:xfrm>
              <a:off x="9181475" y="-8466"/>
              <a:ext cx="300734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Shape 10"/>
            <p:cNvSpPr/>
            <p:nvPr/>
          </p:nvSpPr>
          <p:spPr>
            <a:xfrm>
              <a:off x="9603442" y="-8466"/>
              <a:ext cx="258855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Shape 11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9334500" y="-8466"/>
              <a:ext cx="2854326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Shape 13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Shape 14"/>
            <p:cNvSpPr/>
            <p:nvPr/>
          </p:nvSpPr>
          <p:spPr>
            <a:xfrm>
              <a:off x="10938999" y="-8466"/>
              <a:ext cx="1249825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Shape 15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0" y="4013200"/>
              <a:ext cx="448732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ctrTitle"/>
          </p:nvPr>
        </p:nvSpPr>
        <p:spPr>
          <a:xfrm>
            <a:off x="1877963" y="403640"/>
            <a:ext cx="6802745" cy="341128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4800" b="0" i="0" u="none" strike="noStrike" cap="none" dirty="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Optimizing Air Travel: </a:t>
            </a:r>
            <a:br>
              <a:rPr lang="en-US" sz="4800" b="0" i="0" u="none" strike="noStrike" cap="none" dirty="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-US" sz="2800" b="0" i="0" u="none" strike="noStrike" cap="none" dirty="0">
                <a:solidFill>
                  <a:srgbClr val="00206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 Data-Driven Approach to Flight Delay Analysis and Prediction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1412668" y="737937"/>
            <a:ext cx="9366663" cy="97144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Old Standard TT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Society of Business (Open Project)</a:t>
            </a:r>
          </a:p>
        </p:txBody>
      </p:sp>
      <p:pic>
        <p:nvPicPr>
          <p:cNvPr id="147" name="Shape 1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8358" y="4678611"/>
            <a:ext cx="3443698" cy="197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4E2574-39ED-A1CA-77EE-B06A893E4950}"/>
              </a:ext>
            </a:extLst>
          </p:cNvPr>
          <p:cNvSpPr txBox="1"/>
          <p:nvPr/>
        </p:nvSpPr>
        <p:spPr>
          <a:xfrm>
            <a:off x="996536" y="5095707"/>
            <a:ext cx="4090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Name:  Mahesh Choudhary</a:t>
            </a:r>
            <a:br>
              <a:rPr lang="en-IN" sz="2000" dirty="0"/>
            </a:br>
            <a:r>
              <a:rPr lang="en-IN" sz="2000" dirty="0" err="1"/>
              <a:t>Enroll</a:t>
            </a:r>
            <a:r>
              <a:rPr lang="en-IN" sz="2000" dirty="0"/>
              <a:t>:   22117080</a:t>
            </a:r>
            <a:br>
              <a:rPr lang="en-IN" sz="2000" dirty="0"/>
            </a:br>
            <a:r>
              <a:rPr lang="en-IN" sz="2000" dirty="0"/>
              <a:t>Branch: Mechanical</a:t>
            </a: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283475" y="1686724"/>
            <a:ext cx="10966800" cy="5131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Noto Sans Symbols"/>
              <a:buChar char="➢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Flight delays pose a critical operational challenge fo</a:t>
            </a:r>
            <a:r>
              <a:rPr lang="en-US" sz="2400" dirty="0">
                <a:latin typeface="Old Standard TT"/>
                <a:ea typeface="Old Standard TT"/>
                <a:cs typeface="Old Standard TT"/>
                <a:sym typeface="Old Standard TT"/>
              </a:rPr>
              <a:t>r the airline industry</a:t>
            </a:r>
          </a:p>
          <a:p>
            <a:pPr marL="2286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None/>
            </a:pPr>
            <a:endParaRPr lang="en-US" sz="2400" b="0" i="0" u="none" strike="noStrike" cap="none" dirty="0">
              <a:solidFill>
                <a:srgbClr val="3F3F3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5715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➢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Delays inconvenience passengers, incur financial losses for carriers, and affect subsequent flight schedules and airport operations.</a:t>
            </a:r>
          </a:p>
          <a:p>
            <a:pPr marL="2286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200" b="0" i="0" u="none" strike="noStrike" cap="none" dirty="0">
              <a:solidFill>
                <a:srgbClr val="3F3F3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571500" lvl="0" indent="-342900">
              <a:lnSpc>
                <a:spcPct val="115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➢"/>
            </a:pPr>
            <a:r>
              <a:rPr lang="en-US" sz="2400" dirty="0">
                <a:latin typeface="Old Standard TT"/>
                <a:ea typeface="Old Standard TT"/>
                <a:cs typeface="Old Standard TT"/>
                <a:sym typeface="Old Standard TT"/>
              </a:rPr>
              <a:t>The project aims to uncover key factors contributing to delays using historical flight data.</a:t>
            </a:r>
          </a:p>
          <a:p>
            <a:pPr marL="571500" lvl="0" indent="-342900">
              <a:lnSpc>
                <a:spcPct val="115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➢"/>
            </a:pPr>
            <a:endParaRPr lang="en-US" sz="2400" b="0" i="0" u="none" strike="noStrike" cap="none" dirty="0">
              <a:solidFill>
                <a:srgbClr val="3F3F3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571500" lvl="0" indent="-342900">
              <a:lnSpc>
                <a:spcPct val="115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➢"/>
            </a:pPr>
            <a:r>
              <a:rPr lang="en-US" sz="2400" dirty="0">
                <a:latin typeface="Old Standard TT"/>
                <a:ea typeface="Old Standard TT"/>
                <a:cs typeface="Old Standard TT"/>
                <a:sym typeface="Old Standard TT"/>
              </a:rPr>
              <a:t>It will employ data visualization, statistical analysis, and machine-learning techniques to minimize future disruptions and improve operations.</a:t>
            </a:r>
            <a:r>
              <a:rPr lang="en-US" sz="2400" b="0" i="0" u="none" strike="noStrike" cap="none" dirty="0">
                <a:solidFill>
                  <a:srgbClr val="3F3F3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</a:p>
          <a:p>
            <a:pPr marL="3429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oto Sans Symbols"/>
              <a:buNone/>
            </a:pPr>
            <a:endParaRPr sz="2200" b="1" i="0" u="none" strike="noStrike" cap="none" dirty="0">
              <a:solidFill>
                <a:srgbClr val="3F3F3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5" name="Shape 165"/>
          <p:cNvSpPr txBox="1"/>
          <p:nvPr/>
        </p:nvSpPr>
        <p:spPr>
          <a:xfrm>
            <a:off x="3391549" y="634341"/>
            <a:ext cx="6186299" cy="867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FFFFFF"/>
              </a:buClr>
              <a:buSzPct val="25000"/>
            </a:pPr>
            <a:r>
              <a:rPr lang="en-IN" sz="4400" dirty="0"/>
              <a:t>Introduction</a:t>
            </a: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3937457" y="714143"/>
            <a:ext cx="5721598" cy="895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estrial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Work Flow </a:t>
            </a:r>
          </a:p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8285" y="1929602"/>
            <a:ext cx="2203702" cy="1359030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rgbClr val="708F2D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Data Loading and cleaning</a:t>
            </a:r>
          </a:p>
        </p:txBody>
      </p:sp>
      <p:cxnSp>
        <p:nvCxnSpPr>
          <p:cNvPr id="178" name="Shape 178"/>
          <p:cNvCxnSpPr/>
          <p:nvPr/>
        </p:nvCxnSpPr>
        <p:spPr>
          <a:xfrm>
            <a:off x="1938525" y="2678398"/>
            <a:ext cx="724741" cy="1390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79" name="Shape 179"/>
          <p:cNvSpPr/>
          <p:nvPr/>
        </p:nvSpPr>
        <p:spPr>
          <a:xfrm>
            <a:off x="5632703" y="1892807"/>
            <a:ext cx="2660904" cy="1358048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Feature Selection</a:t>
            </a:r>
          </a:p>
        </p:txBody>
      </p:sp>
      <p:sp>
        <p:nvSpPr>
          <p:cNvPr id="180" name="Shape 180"/>
          <p:cNvSpPr/>
          <p:nvPr/>
        </p:nvSpPr>
        <p:spPr>
          <a:xfrm>
            <a:off x="2663266" y="1927451"/>
            <a:ext cx="2203702" cy="1359027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Exploratory analysis</a:t>
            </a:r>
          </a:p>
        </p:txBody>
      </p:sp>
      <p:cxnSp>
        <p:nvCxnSpPr>
          <p:cNvPr id="181" name="Shape 181"/>
          <p:cNvCxnSpPr/>
          <p:nvPr/>
        </p:nvCxnSpPr>
        <p:spPr>
          <a:xfrm rot="10800000" flipH="1">
            <a:off x="4872889" y="2660904"/>
            <a:ext cx="759815" cy="1231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82" name="Shape 182"/>
          <p:cNvCxnSpPr/>
          <p:nvPr/>
        </p:nvCxnSpPr>
        <p:spPr>
          <a:xfrm>
            <a:off x="8293607" y="2660900"/>
            <a:ext cx="97840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83" name="Shape 183"/>
          <p:cNvSpPr/>
          <p:nvPr/>
        </p:nvSpPr>
        <p:spPr>
          <a:xfrm>
            <a:off x="9272014" y="1927451"/>
            <a:ext cx="2414016" cy="1323404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Model Development</a:t>
            </a:r>
          </a:p>
        </p:txBody>
      </p:sp>
      <p:cxnSp>
        <p:nvCxnSpPr>
          <p:cNvPr id="184" name="Shape 184"/>
          <p:cNvCxnSpPr>
            <a:cxnSpLocks/>
          </p:cNvCxnSpPr>
          <p:nvPr/>
        </p:nvCxnSpPr>
        <p:spPr>
          <a:xfrm>
            <a:off x="10294182" y="2990088"/>
            <a:ext cx="0" cy="88765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85" name="Shape 185"/>
          <p:cNvSpPr/>
          <p:nvPr/>
        </p:nvSpPr>
        <p:spPr>
          <a:xfrm>
            <a:off x="9151053" y="3877744"/>
            <a:ext cx="2534973" cy="886280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Hyperparameter Tuning</a:t>
            </a:r>
          </a:p>
        </p:txBody>
      </p:sp>
      <p:cxnSp>
        <p:nvCxnSpPr>
          <p:cNvPr id="190" name="Shape 190"/>
          <p:cNvCxnSpPr>
            <a:cxnSpLocks/>
          </p:cNvCxnSpPr>
          <p:nvPr/>
        </p:nvCxnSpPr>
        <p:spPr>
          <a:xfrm>
            <a:off x="10283075" y="4756660"/>
            <a:ext cx="11107" cy="66463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91" name="Shape 191"/>
          <p:cNvSpPr/>
          <p:nvPr/>
        </p:nvSpPr>
        <p:spPr>
          <a:xfrm>
            <a:off x="9272013" y="5403228"/>
            <a:ext cx="2534973" cy="896987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Model Evaluation</a:t>
            </a:r>
          </a:p>
        </p:txBody>
      </p:sp>
      <p:cxnSp>
        <p:nvCxnSpPr>
          <p:cNvPr id="192" name="Shape 192"/>
          <p:cNvCxnSpPr>
            <a:cxnSpLocks/>
            <a:stCxn id="191" idx="1"/>
          </p:cNvCxnSpPr>
          <p:nvPr/>
        </p:nvCxnSpPr>
        <p:spPr>
          <a:xfrm flipH="1">
            <a:off x="8438147" y="5851722"/>
            <a:ext cx="83386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93" name="Shape 193"/>
          <p:cNvSpPr/>
          <p:nvPr/>
        </p:nvSpPr>
        <p:spPr>
          <a:xfrm>
            <a:off x="5632703" y="5403227"/>
            <a:ext cx="2660904" cy="896987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Interpretability</a:t>
            </a:r>
          </a:p>
        </p:txBody>
      </p:sp>
      <p:cxnSp>
        <p:nvCxnSpPr>
          <p:cNvPr id="202" name="Shape 202"/>
          <p:cNvCxnSpPr>
            <a:cxnSpLocks/>
          </p:cNvCxnSpPr>
          <p:nvPr/>
        </p:nvCxnSpPr>
        <p:spPr>
          <a:xfrm>
            <a:off x="1956375" y="3829104"/>
            <a:ext cx="17055" cy="139569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Shape 203"/>
          <p:cNvCxnSpPr>
            <a:cxnSpLocks/>
          </p:cNvCxnSpPr>
          <p:nvPr/>
        </p:nvCxnSpPr>
        <p:spPr>
          <a:xfrm>
            <a:off x="1897818" y="4583207"/>
            <a:ext cx="26502" cy="69245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Shape 205"/>
          <p:cNvCxnSpPr>
            <a:cxnSpLocks/>
          </p:cNvCxnSpPr>
          <p:nvPr/>
        </p:nvCxnSpPr>
        <p:spPr>
          <a:xfrm>
            <a:off x="3912244" y="5771083"/>
            <a:ext cx="4486" cy="8273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Shape 206"/>
          <p:cNvCxnSpPr>
            <a:cxnSpLocks/>
          </p:cNvCxnSpPr>
          <p:nvPr/>
        </p:nvCxnSpPr>
        <p:spPr>
          <a:xfrm flipH="1" flipV="1">
            <a:off x="3944670" y="6395624"/>
            <a:ext cx="8559" cy="5036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3918926" y="3972001"/>
            <a:ext cx="0" cy="248199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-1908832" y="394368"/>
            <a:ext cx="10364398" cy="132089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4400" b="1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Exploratory Data Analysis</a:t>
            </a:r>
            <a:endParaRPr lang="en-US"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-388551" y="890885"/>
            <a:ext cx="10946053" cy="580318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 1)</a:t>
            </a:r>
            <a:r>
              <a:rPr lang="en-US" sz="1600" dirty="0"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</a:rPr>
              <a:t> The delay distribution is positively skewed                          2) Certain Carriers and airport exhibit more variability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dirty="0"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</a:rPr>
              <a:t>     — most delays are small (&lt; 30 minutes),                                  in delay.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dirty="0"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</a:rPr>
              <a:t>      with a few large ones.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                                                                                           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2) Certain carriers and airports exhibit more Variability in delay.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      </a:t>
            </a: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3F716-D3FB-4C1D-8E82-A9EF1E44A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8234"/>
            <a:ext cx="4729316" cy="19352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81267E-13AB-6B9B-C30F-A5208C184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013" y="1568548"/>
            <a:ext cx="5771771" cy="37119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5F81EF-DD7F-A3C9-D8AC-F2BEDEE3C1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6483" y="4224199"/>
            <a:ext cx="3170390" cy="2562841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/>
        </p:nvSpPr>
        <p:spPr>
          <a:xfrm>
            <a:off x="3529781" y="35667"/>
            <a:ext cx="5496232" cy="10458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ct val="25000"/>
            </a:pPr>
            <a:r>
              <a:rPr lang="en-IN" sz="4400" dirty="0">
                <a:latin typeface="Adobe Hebrew" panose="02040503050201020203" pitchFamily="18" charset="-79"/>
                <a:cs typeface="Adobe Hebrew" panose="02040503050201020203" pitchFamily="18" charset="-79"/>
              </a:rPr>
              <a:t>Model Development                </a:t>
            </a:r>
            <a:r>
              <a:rPr lang="en-IN" sz="2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(Classification)</a:t>
            </a:r>
          </a:p>
          <a:p>
            <a:pPr lvl="0">
              <a:buClr>
                <a:schemeClr val="lt1"/>
              </a:buClr>
              <a:buSzPct val="25000"/>
            </a:pPr>
            <a:r>
              <a:rPr lang="en-IN" sz="44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</a:t>
            </a:r>
            <a:endParaRPr lang="en-US" sz="28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15A5A3-2EA2-C664-530F-F1EA498C464C}"/>
              </a:ext>
            </a:extLst>
          </p:cNvPr>
          <p:cNvSpPr txBox="1"/>
          <p:nvPr/>
        </p:nvSpPr>
        <p:spPr>
          <a:xfrm>
            <a:off x="452284" y="1510324"/>
            <a:ext cx="94291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1600" dirty="0"/>
              <a:t>The Logistic Regression or Gradient Boosted Model was trained to classify whether a flight is delayed or not (yes/no). </a:t>
            </a:r>
          </a:p>
          <a:p>
            <a:pPr marL="342900" indent="-342900">
              <a:buAutoNum type="arabicParenR"/>
            </a:pPr>
            <a:endParaRPr lang="en-US" sz="1600" dirty="0"/>
          </a:p>
          <a:p>
            <a:pPr marL="342900" indent="-342900">
              <a:buAutoNum type="arabicParenR"/>
            </a:pPr>
            <a:r>
              <a:rPr lang="en-US" sz="1600" dirty="0"/>
              <a:t>Hyperparameter tuning (using </a:t>
            </a:r>
            <a:r>
              <a:rPr lang="en-US" sz="1600" dirty="0" err="1"/>
              <a:t>GridSearchCV</a:t>
            </a:r>
            <a:r>
              <a:rPr lang="en-US" sz="1600" dirty="0"/>
              <a:t>) improved performance. </a:t>
            </a:r>
          </a:p>
          <a:p>
            <a:pPr marL="342900" indent="-342900">
              <a:buAutoNum type="arabicParenR"/>
            </a:pPr>
            <a:endParaRPr lang="en-US" sz="1600" dirty="0"/>
          </a:p>
          <a:p>
            <a:pPr marL="342900" indent="-342900">
              <a:buAutoNum type="arabicParenR"/>
            </a:pPr>
            <a:r>
              <a:rPr lang="en-US" sz="1600" dirty="0"/>
              <a:t>The final classifier achieved 87% Accuracy, 86% Precision, 87% F1-score, and AUC-ROC of 0.91 — indicating strong discriminative ability.</a:t>
            </a:r>
            <a:endParaRPr lang="en-IN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915168-06B3-9DC5-AD6D-B9D9206A7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102" y="3531795"/>
            <a:ext cx="4149214" cy="31090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8920C5-E2F3-DC4F-1199-85633F2F2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326206"/>
            <a:ext cx="4562167" cy="334882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/>
        </p:nvSpPr>
        <p:spPr>
          <a:xfrm>
            <a:off x="2942905" y="222507"/>
            <a:ext cx="5493172" cy="9180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IN" sz="44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Model Development </a:t>
            </a:r>
            <a:r>
              <a:rPr lang="en-IN" sz="32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(Regression)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IN" sz="4400" b="1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</a:t>
            </a: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931A2A-8497-D4B8-25DA-153F7CAE24D7}"/>
              </a:ext>
            </a:extLst>
          </p:cNvPr>
          <p:cNvSpPr txBox="1"/>
          <p:nvPr/>
        </p:nvSpPr>
        <p:spPr>
          <a:xfrm>
            <a:off x="127819" y="1809137"/>
            <a:ext cx="1225099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1) The regression pipeline (using Gradient Boosted Regressor) predicted delay in minutes.</a:t>
            </a:r>
          </a:p>
          <a:p>
            <a:br>
              <a:rPr lang="en-US" sz="1600" dirty="0"/>
            </a:br>
            <a:r>
              <a:rPr lang="en-US" sz="1600" dirty="0"/>
              <a:t>2)  Hyperparameter tuning improved RMSE to 14 minutes and MAE to 10 minutes.</a:t>
            </a:r>
          </a:p>
          <a:p>
            <a:br>
              <a:rPr lang="en-US" sz="1600" dirty="0"/>
            </a:br>
            <a:r>
              <a:rPr lang="en-US" sz="1600" dirty="0"/>
              <a:t>3) The R² score of 79% signals a strong ability to explain variance in delay.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  </a:t>
            </a:r>
          </a:p>
          <a:p>
            <a:endParaRPr lang="en-US" sz="1600" dirty="0"/>
          </a:p>
          <a:p>
            <a:r>
              <a:rPr lang="en-US" sz="1600" dirty="0"/>
              <a:t>        </a:t>
            </a:r>
            <a:r>
              <a:rPr lang="en-US" dirty="0"/>
              <a:t>Model Comparison: MAE and RMSE                          </a:t>
            </a:r>
            <a:r>
              <a:rPr lang="en-IN" dirty="0"/>
              <a:t>Model Comparison: R2 Score                                   Results</a:t>
            </a:r>
          </a:p>
          <a:p>
            <a:endParaRPr lang="en-IN" dirty="0"/>
          </a:p>
          <a:p>
            <a:r>
              <a:rPr lang="en-US" dirty="0"/>
              <a:t>                             </a:t>
            </a:r>
          </a:p>
          <a:p>
            <a:endParaRPr lang="en-IN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B20481-46DE-DBF6-E1D9-48D3E1B10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82" y="3529781"/>
            <a:ext cx="3962575" cy="19467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1D8652-3E8E-D504-FAAB-46166DA824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838" y="3529781"/>
            <a:ext cx="3742323" cy="19467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1530D8-A8F7-9C83-1787-F605657847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9592" y="3429000"/>
            <a:ext cx="3962575" cy="2047568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174613" y="1136437"/>
            <a:ext cx="10591710" cy="552983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1)To interpret the black box, we applied SHAP to view which factors were     most influential.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2) The OAI score focuses on controllable factors, adding weight to delay components we can act upon.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3) The result guides the operations team to proactively control key contributors.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                                                                                                             Avg OAI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b="0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          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                   SHAP Value                                                         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9" name="Shape 239"/>
          <p:cNvSpPr txBox="1"/>
          <p:nvPr/>
        </p:nvSpPr>
        <p:spPr>
          <a:xfrm>
            <a:off x="2320412" y="309454"/>
            <a:ext cx="10903975" cy="12929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ct val="25000"/>
            </a:pPr>
            <a:r>
              <a:rPr lang="en-US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Explainable ML (SHAP) and OAI Score</a:t>
            </a:r>
            <a:endParaRPr lang="en-US" sz="2800" b="1" i="0" u="none" strike="noStrike" cap="none" dirty="0">
              <a:solidFill>
                <a:schemeClr val="dk1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  <a:cs typeface="Old Standard TT"/>
              <a:sym typeface="Old Standard T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B949A-8D11-B0C0-6DC7-DA053E7E9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300" y="3097161"/>
            <a:ext cx="5100205" cy="29009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904F54-F1E8-989F-D9D1-3606A1C29E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497" y="3492164"/>
            <a:ext cx="5100203" cy="128438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1135933" y="409271"/>
            <a:ext cx="8175215" cy="8729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r">
              <a:lnSpc>
                <a:spcPct val="115000"/>
              </a:lnSpc>
              <a:buClr>
                <a:schemeClr val="dk1"/>
              </a:buClr>
              <a:buSzPct val="25000"/>
            </a:pPr>
            <a:r>
              <a:rPr lang="en-US" sz="4400" b="1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Actionable Recommendations</a:t>
            </a: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" name="Shape 254"/>
          <p:cNvSpPr txBox="1">
            <a:spLocks noGrp="1"/>
          </p:cNvSpPr>
          <p:nvPr>
            <p:ph type="body" idx="1"/>
          </p:nvPr>
        </p:nvSpPr>
        <p:spPr>
          <a:xfrm>
            <a:off x="0" y="1606550"/>
            <a:ext cx="11002297" cy="46172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80AAF6-FBD0-676F-F797-2F400308CBD5}"/>
              </a:ext>
            </a:extLst>
          </p:cNvPr>
          <p:cNvSpPr txBox="1"/>
          <p:nvPr/>
        </p:nvSpPr>
        <p:spPr>
          <a:xfrm>
            <a:off x="137652" y="1754033"/>
            <a:ext cx="1205434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 Based on all this analysis, we propose</a:t>
            </a:r>
            <a:r>
              <a:rPr lang="en-US" sz="1800" dirty="0"/>
              <a:t>:</a:t>
            </a:r>
          </a:p>
          <a:p>
            <a:br>
              <a:rPr lang="en-US" sz="1800" dirty="0"/>
            </a:br>
            <a:r>
              <a:rPr lang="en-US" sz="1800" dirty="0"/>
              <a:t>    1) Schedule Adjustment</a:t>
            </a:r>
            <a:r>
              <a:rPr lang="en-US" sz="1800" b="1" dirty="0"/>
              <a:t>:</a:t>
            </a:r>
            <a:r>
              <a:rPr lang="en-US" sz="1800" dirty="0"/>
              <a:t> Spread departure times to ease congestion.</a:t>
            </a:r>
          </a:p>
          <a:p>
            <a:br>
              <a:rPr lang="en-US" sz="1800" dirty="0"/>
            </a:br>
            <a:r>
              <a:rPr lang="en-US" sz="1800" dirty="0"/>
              <a:t>    2) Proactive Communication</a:t>
            </a:r>
            <a:r>
              <a:rPr lang="en-US" sz="1800" b="1" dirty="0"/>
              <a:t>:</a:t>
            </a:r>
            <a:r>
              <a:rPr lang="en-US" sz="1800" dirty="0"/>
              <a:t> Provide alerts to ground crew and passengers for high-risk flights.</a:t>
            </a:r>
          </a:p>
          <a:p>
            <a:br>
              <a:rPr lang="en-US" sz="1800" dirty="0"/>
            </a:br>
            <a:r>
              <a:rPr lang="en-US" sz="1800" dirty="0"/>
              <a:t>    3) Targeted Improvement</a:t>
            </a:r>
            <a:r>
              <a:rPr lang="en-US" sz="1800" b="1" dirty="0"/>
              <a:t>:</a:t>
            </a:r>
            <a:r>
              <a:rPr lang="en-US" sz="1800" dirty="0"/>
              <a:t> Audit carriers and airports frequently causing delay.</a:t>
            </a:r>
          </a:p>
          <a:p>
            <a:br>
              <a:rPr lang="en-US" sz="1800" dirty="0"/>
            </a:br>
            <a:r>
              <a:rPr lang="en-US" sz="1800" dirty="0"/>
              <a:t>    4) Efficient Deployment</a:t>
            </a:r>
            <a:r>
              <a:rPr lang="en-US" sz="1800" b="1" dirty="0"/>
              <a:t>:</a:t>
            </a:r>
            <a:r>
              <a:rPr lang="en-US" sz="1800" dirty="0"/>
              <a:t> Allocate resources and backup crews where delay likelihood is high.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Final conclusion:</a:t>
            </a:r>
          </a:p>
          <a:p>
            <a:br>
              <a:rPr lang="en-US" sz="1800" dirty="0"/>
            </a:br>
            <a:r>
              <a:rPr lang="en-US" sz="1800" dirty="0"/>
              <a:t>    1) Using this pipeline, we can minimize disruptions, cut operational costs, and enhance passenger satisfaction.</a:t>
            </a:r>
          </a:p>
          <a:p>
            <a:endParaRPr lang="en-IN" sz="1800" dirty="0"/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title"/>
          </p:nvPr>
        </p:nvSpPr>
        <p:spPr>
          <a:xfrm>
            <a:off x="3581401" y="2804159"/>
            <a:ext cx="8610599" cy="6248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7200" b="1" i="0" u="none" strike="noStrike" cap="none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THANK </a:t>
            </a:r>
            <a:br>
              <a:rPr lang="en-US" sz="7200" b="1" i="0" u="none" strike="noStrike" cap="none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</a:br>
            <a:r>
              <a:rPr lang="en-US" sz="7200" b="1" i="0" u="none" strike="noStrike" cap="none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   YOU </a:t>
            </a: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484</Words>
  <Application>Microsoft Office PowerPoint</Application>
  <PresentationFormat>Widescreen</PresentationFormat>
  <Paragraphs>93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Old Standard TT</vt:lpstr>
      <vt:lpstr>Adobe Hebrew</vt:lpstr>
      <vt:lpstr>Noto Sans Symbols</vt:lpstr>
      <vt:lpstr>Questrial</vt:lpstr>
      <vt:lpstr>Trebuchet MS</vt:lpstr>
      <vt:lpstr>Arial</vt:lpstr>
      <vt:lpstr>Adobe Gothic Std B</vt:lpstr>
      <vt:lpstr>Adobe Fan Heiti Std B</vt:lpstr>
      <vt:lpstr>Facet</vt:lpstr>
      <vt:lpstr>Optimizing Air Travel:  A Data-Driven Approach to Flight Delay Analysis and Prediction</vt:lpstr>
      <vt:lpstr>PowerPoint Presentation</vt:lpstr>
      <vt:lpstr>Work Flow  </vt:lpstr>
      <vt:lpstr>Exploratory Data Analysis   </vt:lpstr>
      <vt:lpstr>PowerPoint Presentation</vt:lpstr>
      <vt:lpstr>PowerPoint Presentation</vt:lpstr>
      <vt:lpstr>PowerPoint Presentation</vt:lpstr>
      <vt:lpstr>Actionable Recommendations</vt:lpstr>
      <vt:lpstr>THANK    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AJAY BABU MAHANTI</dc:creator>
  <cp:lastModifiedBy>Mahesh Jat</cp:lastModifiedBy>
  <cp:revision>1</cp:revision>
  <dcterms:modified xsi:type="dcterms:W3CDTF">2025-12-13T18:19:59Z</dcterms:modified>
</cp:coreProperties>
</file>